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16" y="-11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C2ABE4-F15D-4DA7-94B1-924AA91E5D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DDFBDC-DF6D-42FC-B531-C33E3D7D92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C233ED-1A28-4175-AAD0-A0DD4EAA5E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F06EB1-5224-4494-91AB-1BC3E97B76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FF1D3C-8E4C-49ED-94A7-660FCDF628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642D9A-7176-4D59-9680-CF087A7BE0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05459D-D443-4A1F-91F0-47CA01E4AF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CCF6B0-A6BF-473B-A3FD-09E459065F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353CBB-6EBB-4A5C-9505-EB9F67C19E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4A78A4-81D5-4657-91BC-0693F24AA2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351126-E34B-4CEE-B1EA-C2C359D56B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9E46D19-5FE8-47BC-AB8D-5415A29AFB5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fr-FR" sz="1400" b="1" smtClean="0"/>
              <a:t>APARIŢIA ŞI RĂSPÂNDIREA CREŞTINISMULUI</a:t>
            </a:r>
            <a:r>
              <a:rPr lang="en-US" smtClean="0"/>
              <a:t> </a:t>
            </a:r>
          </a:p>
        </p:txBody>
      </p:sp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838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o-RO" sz="1000" dirty="0" smtClean="0">
                <a:solidFill>
                  <a:schemeClr val="tx2"/>
                </a:solidFill>
              </a:rPr>
              <a:t>Examenul de bacalaureat 2011</a:t>
            </a:r>
            <a:r>
              <a:rPr lang="ro-RO" sz="1000" dirty="0">
                <a:solidFill>
                  <a:schemeClr val="tx2"/>
                </a:solidFill>
              </a:rPr>
              <a:t/>
            </a:r>
            <a:br>
              <a:rPr lang="ro-RO" sz="1000" dirty="0">
                <a:solidFill>
                  <a:schemeClr val="tx2"/>
                </a:solidFill>
              </a:rPr>
            </a:br>
            <a:r>
              <a:rPr lang="ro-RO" sz="1000" dirty="0">
                <a:solidFill>
                  <a:schemeClr val="tx2"/>
                </a:solidFill>
              </a:rPr>
              <a:t>Proba de evaluare a competenţelor digitale</a:t>
            </a:r>
            <a:r>
              <a:rPr lang="en-US" sz="1000" dirty="0">
                <a:solidFill>
                  <a:schemeClr val="tx2"/>
                </a:solidFill>
              </a:rPr>
              <a:t> – document de </a:t>
            </a:r>
            <a:r>
              <a:rPr lang="en-US" sz="1000" dirty="0" err="1">
                <a:solidFill>
                  <a:schemeClr val="tx2"/>
                </a:solidFill>
              </a:rPr>
              <a:t>lucru</a:t>
            </a:r>
            <a:endParaRPr lang="en-US" sz="1000" dirty="0"/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886200"/>
            <a:ext cx="6781800" cy="1752600"/>
          </a:xfrm>
        </p:spPr>
        <p:txBody>
          <a:bodyPr/>
          <a:lstStyle/>
          <a:p>
            <a:pPr algn="l" eaLnBrk="1" hangingPunct="1"/>
            <a:r>
              <a:rPr lang="fr-FR" sz="1000" smtClean="0"/>
              <a:t>(Adaptat după </a:t>
            </a:r>
            <a:r>
              <a:rPr lang="fr-FR" sz="1000" i="1" smtClean="0"/>
              <a:t>Manualul de Istorie</a:t>
            </a:r>
            <a:r>
              <a:rPr lang="ro-RO" sz="1000" smtClean="0"/>
              <a:t>, </a:t>
            </a:r>
            <a:r>
              <a:rPr lang="fr-FR" sz="1000" i="1" smtClean="0"/>
              <a:t>clasa a V-a</a:t>
            </a:r>
            <a:r>
              <a:rPr lang="fr-FR" sz="1000" smtClean="0"/>
              <a:t>, Zoe Petre, Laura Căpiţă, Monica Dvorski, Carol Căpiţă, Ioan Grosu)</a:t>
            </a:r>
            <a:r>
              <a:rPr lang="en-US" sz="1000" smtClean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o-RO" sz="1000" dirty="0" smtClean="0"/>
              <a:t>Examenul de bacalaureat 2011</a:t>
            </a:r>
            <a:r>
              <a:rPr lang="ro-RO" sz="1000" dirty="0" smtClean="0"/>
              <a:t/>
            </a:r>
            <a:br>
              <a:rPr lang="ro-RO" sz="1000" dirty="0" smtClean="0"/>
            </a:br>
            <a:r>
              <a:rPr lang="ro-RO" sz="1000" dirty="0" smtClean="0"/>
              <a:t>Proba de evaluare a competenţelor digitale</a:t>
            </a:r>
            <a:r>
              <a:rPr lang="en-US" sz="1000" dirty="0" smtClean="0"/>
              <a:t> – document de </a:t>
            </a:r>
            <a:r>
              <a:rPr lang="en-US" sz="1000" dirty="0" err="1" smtClean="0"/>
              <a:t>lucru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038600" cy="3505200"/>
          </a:xfrm>
        </p:spPr>
        <p:txBody>
          <a:bodyPr/>
          <a:lstStyle/>
          <a:p>
            <a:pPr marL="0" indent="361950" algn="just" eaLnBrk="1" hangingPunct="1">
              <a:lnSpc>
                <a:spcPct val="80000"/>
              </a:lnSpc>
              <a:buFontTx/>
              <a:buNone/>
            </a:pPr>
            <a:r>
              <a:rPr lang="fr-FR" sz="1200" smtClean="0"/>
              <a:t>Trimisul lui Dumnezeu, fiul său, Isus, se naşte la Bethleem şi trăieşte la Nazareth. Viaţa sa este povestită în cele patru Evanghelii cunoscute şi sub numele de Noul Testament – scrierea sfântă a creştinilor. La 30 de ani, Isus începe să predice cuvântul lui Dumnezeu în Galileea, o provincie a Palestinei.</a:t>
            </a:r>
          </a:p>
          <a:p>
            <a:pPr marL="0" indent="361950" algn="just" eaLnBrk="1" hangingPunct="1">
              <a:lnSpc>
                <a:spcPct val="80000"/>
              </a:lnSpc>
              <a:buFontTx/>
              <a:buNone/>
            </a:pPr>
            <a:r>
              <a:rPr lang="fr-FR" sz="1200" smtClean="0"/>
              <a:t>Pentru a arăta natura sa divină, Isus săvârşeşte miracole. Dintre discipolii săi, doisprezece sunt aleşi pentru a duce mai departe în întreaga lume noua învăţătură. Ei sunt numiţi apostoli, iar cel mai important este Petru. </a:t>
            </a:r>
          </a:p>
          <a:p>
            <a:pPr marL="0" indent="361950" algn="just" eaLnBrk="1" hangingPunct="1">
              <a:lnSpc>
                <a:spcPct val="80000"/>
              </a:lnSpc>
              <a:buFontTx/>
              <a:buNone/>
            </a:pPr>
            <a:r>
              <a:rPr lang="fr-FR" sz="1200" smtClean="0"/>
              <a:t>Isus predică pentru cei slabi, săraci sau persecutaţi, promiţându-le împărăţia cerurilor, a lui Dumnezeu cel unic şi atotputernic. Noua credinţă se răspândeşte repede.</a:t>
            </a:r>
          </a:p>
          <a:p>
            <a:pPr marL="0" indent="361950" algn="just" eaLnBrk="1" hangingPunct="1">
              <a:lnSpc>
                <a:spcPct val="80000"/>
              </a:lnSpc>
              <a:buFontTx/>
              <a:buNone/>
            </a:pPr>
            <a:r>
              <a:rPr lang="fr-FR" sz="1200" smtClean="0"/>
              <a:t>Evreii aşteptau un alt fel de Mesia, venind să-i elibereze de sub stăpânirea romană. De aceea nu îl recunosc. </a:t>
            </a:r>
          </a:p>
          <a:p>
            <a:pPr marL="0" indent="361950" algn="just" eaLnBrk="1" hangingPunct="1">
              <a:lnSpc>
                <a:spcPct val="80000"/>
              </a:lnSpc>
              <a:buFontTx/>
              <a:buNone/>
            </a:pPr>
            <a:r>
              <a:rPr lang="fr-FR" sz="1200" smtClean="0"/>
              <a:t>Considerându-l impostor, preoţii îl predau romanilor. Aceştia îl judecă şi îl condamnă la moarte prin crucificare.</a:t>
            </a:r>
            <a:endParaRPr lang="en-US" sz="1200" smtClean="0"/>
          </a:p>
        </p:txBody>
      </p:sp>
      <p:pic>
        <p:nvPicPr>
          <p:cNvPr id="3078" name="Picture 6" descr="comp_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524000"/>
            <a:ext cx="3600450" cy="3600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o-RO" sz="1000" dirty="0" smtClean="0"/>
              <a:t>Examenul de bacalaureat 2011</a:t>
            </a:r>
            <a:r>
              <a:rPr lang="ro-RO" sz="1000" dirty="0" smtClean="0"/>
              <a:t/>
            </a:r>
            <a:br>
              <a:rPr lang="ro-RO" sz="1000" dirty="0" smtClean="0"/>
            </a:br>
            <a:r>
              <a:rPr lang="ro-RO" sz="1000" dirty="0" smtClean="0"/>
              <a:t>Proba de evaluare a competenţelor digitale</a:t>
            </a:r>
            <a:r>
              <a:rPr lang="en-US" sz="1000" dirty="0" smtClean="0"/>
              <a:t> – document de </a:t>
            </a:r>
            <a:r>
              <a:rPr lang="en-US" sz="1000" dirty="0" err="1" smtClean="0"/>
              <a:t>lucru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001000" cy="25908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fr-FR" sz="1200" smtClean="0"/>
              <a:t>Redactaţi pe scurt semnificaţia următorilor termeni: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AutoNum type="alphaLcParenR"/>
            </a:pPr>
            <a:r>
              <a:rPr lang="fr-FR" sz="1200" smtClean="0"/>
              <a:t>migraţie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AutoNum type="alphaLcParenR"/>
            </a:pPr>
            <a:r>
              <a:rPr lang="fr-FR" sz="1200" smtClean="0"/>
              <a:t>limes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AutoNum type="alphaLcParenR"/>
            </a:pPr>
            <a:r>
              <a:rPr lang="fr-FR" sz="1200" smtClean="0"/>
              <a:t>mercenar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fr-FR" sz="1200" smtClean="0"/>
              <a:t>Ordonaţi cronologic următoarele evenimente :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AutoNum type="alphaLcParenR"/>
            </a:pPr>
            <a:r>
              <a:rPr lang="fr-FR" sz="1200" smtClean="0"/>
              <a:t>divizarea Imperiului roman</a:t>
            </a:r>
            <a:endParaRPr lang="it-IT" sz="1200" smtClean="0"/>
          </a:p>
          <a:p>
            <a:pPr marL="990600" lvl="1" indent="-533400" eaLnBrk="1" hangingPunct="1">
              <a:lnSpc>
                <a:spcPct val="80000"/>
              </a:lnSpc>
              <a:buFontTx/>
              <a:buAutoNum type="alphaLcParenR"/>
            </a:pPr>
            <a:r>
              <a:rPr lang="it-IT" sz="1200" smtClean="0"/>
              <a:t>retragerea administraţiei şi armatei romane din Dacia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AutoNum type="alphaLcParenR"/>
            </a:pPr>
            <a:r>
              <a:rPr lang="it-IT" sz="1200" smtClean="0"/>
              <a:t>venirea hunilor în Europa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it-IT" sz="1200" smtClean="0"/>
              <a:t>Ce urmări au avut: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AutoNum type="alphaLcParenR"/>
            </a:pPr>
            <a:r>
              <a:rPr lang="it-IT" sz="1200" smtClean="0"/>
              <a:t>pătrunderea ostrogoţilor în Italia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AutoNum type="alphaLcParenR"/>
            </a:pPr>
            <a:r>
              <a:rPr lang="it-IT" sz="1200" smtClean="0"/>
              <a:t>domnia împăratului Justinian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AutoNum type="alphaLcParenR"/>
            </a:pPr>
            <a:r>
              <a:rPr lang="it-IT" sz="1200" smtClean="0"/>
              <a:t>domnia împăratului Diocleţian</a:t>
            </a:r>
            <a:r>
              <a:rPr lang="en-US" sz="1200" smtClean="0"/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Words>225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APARIŢIA ŞI RĂSPÂNDIREA CREŞTINISMULUI </vt:lpstr>
      <vt:lpstr>Examenul de bacalaureat 2011 Proba de evaluare a competenţelor digitale – document de lucru </vt:lpstr>
      <vt:lpstr>Examenul de bacalaureat 2011 Proba de evaluare a competenţelor digitale – document de lucru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Digitale</dc:creator>
  <cp:lastModifiedBy>CNCEIP2</cp:lastModifiedBy>
  <cp:revision>37</cp:revision>
  <cp:lastPrinted>1601-01-01T00:00:00Z</cp:lastPrinted>
  <dcterms:created xsi:type="dcterms:W3CDTF">1601-01-01T00:00:00Z</dcterms:created>
  <dcterms:modified xsi:type="dcterms:W3CDTF">2011-02-24T13:10:08Z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