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797" autoAdjust="0"/>
    <p:restoredTop sz="94660"/>
  </p:normalViewPr>
  <p:slideViewPr>
    <p:cSldViewPr>
      <p:cViewPr>
        <p:scale>
          <a:sx n="75" d="100"/>
          <a:sy n="75" d="100"/>
        </p:scale>
        <p:origin x="-2616" y="-113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ro-RO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E298204-3F39-4F90-9758-40E2A97F25D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5C1A018-36CB-413E-8DE9-B150FDFA2C6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30157C6-044F-4732-844E-10AD1A15EDB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F085D1A-69EB-4879-9798-B9B6C6EEB1F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FAB7118-339E-4ABA-B73A-8B550161FD6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DD4005A-7EEB-40BA-A0F4-0924A318DC8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1C34ED4-775A-403B-85B6-94ED981BD30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A3F4438-079A-4576-9CA7-C9428BA0F83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C5B9D6D-7A03-457F-9FF3-C193507C67B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B2C2413-68A2-471E-8874-090C0863203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6942685-1D6A-4A21-949F-F03076BA281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o-RO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8C5784F-0985-43CB-987A-D5D401088DE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/>
            </a:lvl1pPr>
          </a:lstStyle>
          <a:p>
            <a:endParaRPr lang="en-GB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/>
            </a:lvl1pPr>
          </a:lstStyle>
          <a:p>
            <a:endParaRPr lang="en-GB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fld id="{85CB3602-946F-4A14-A8FC-D382041D8B05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o-R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ro-RO" sz="1400" b="1" smtClean="0"/>
              <a:t>CREŞTEREA ŞI DEZVOLTAREA ECONOMICĂ</a:t>
            </a:r>
            <a:r>
              <a:rPr lang="ro-RO" sz="1400" smtClean="0"/>
              <a:t/>
            </a:r>
            <a:br>
              <a:rPr lang="ro-RO" sz="1400" smtClean="0"/>
            </a:br>
            <a:endParaRPr lang="en-US" b="1" smtClean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209800" y="3886200"/>
            <a:ext cx="6400800" cy="1752600"/>
          </a:xfrm>
        </p:spPr>
        <p:txBody>
          <a:bodyPr/>
          <a:lstStyle/>
          <a:p>
            <a:pPr algn="just" eaLnBrk="1" hangingPunct="1"/>
            <a:r>
              <a:rPr lang="ro-RO" sz="1000" smtClean="0"/>
              <a:t>(Adaptat după </a:t>
            </a:r>
            <a:r>
              <a:rPr lang="ro-RO" sz="1000" i="1" smtClean="0"/>
              <a:t>Manualul de Economie, clasele a X-a şi a XI-a</a:t>
            </a:r>
            <a:r>
              <a:rPr lang="ro-RO" sz="1000" smtClean="0"/>
              <a:t>, Maria Liana Lăcătuş, George-Paul Lăcătuş)</a:t>
            </a:r>
            <a:endParaRPr lang="en-US" sz="1000" smtClean="0"/>
          </a:p>
        </p:txBody>
      </p:sp>
      <p:sp>
        <p:nvSpPr>
          <p:cNvPr id="2052" name="Text Box 4"/>
          <p:cNvSpPr txBox="1">
            <a:spLocks noChangeArrowheads="1"/>
          </p:cNvSpPr>
          <p:nvPr/>
        </p:nvSpPr>
        <p:spPr bwMode="auto">
          <a:xfrm>
            <a:off x="457200" y="228600"/>
            <a:ext cx="8001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o-RO" sz="1000" dirty="0" smtClean="0">
                <a:solidFill>
                  <a:schemeClr val="tx2"/>
                </a:solidFill>
              </a:rPr>
              <a:t>Examenul de bacalaureat 2011</a:t>
            </a:r>
            <a:r>
              <a:rPr lang="en-US" sz="1000" dirty="0" smtClean="0"/>
              <a:t> </a:t>
            </a:r>
            <a:r>
              <a:rPr lang="ro-RO" sz="1000" dirty="0">
                <a:solidFill>
                  <a:schemeClr val="tx2"/>
                </a:solidFill>
              </a:rPr>
              <a:t/>
            </a:r>
            <a:br>
              <a:rPr lang="ro-RO" sz="1000" dirty="0">
                <a:solidFill>
                  <a:schemeClr val="tx2"/>
                </a:solidFill>
              </a:rPr>
            </a:br>
            <a:r>
              <a:rPr lang="ro-RO" sz="1000" dirty="0">
                <a:solidFill>
                  <a:schemeClr val="tx2"/>
                </a:solidFill>
              </a:rPr>
              <a:t>Proba de evaluare a competenţelor digitale</a:t>
            </a:r>
            <a:r>
              <a:rPr lang="en-US" sz="1000" dirty="0">
                <a:solidFill>
                  <a:schemeClr val="tx2"/>
                </a:solidFill>
              </a:rPr>
              <a:t> – document de </a:t>
            </a:r>
            <a:r>
              <a:rPr lang="en-US" sz="1000" dirty="0" err="1">
                <a:solidFill>
                  <a:schemeClr val="tx2"/>
                </a:solidFill>
              </a:rPr>
              <a:t>lucru</a:t>
            </a:r>
            <a:endParaRPr lang="en-US" sz="1000" dirty="0">
              <a:solidFill>
                <a:schemeClr val="tx2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ro-RO" sz="1000" dirty="0" smtClean="0"/>
              <a:t>Examenul de bacalaureat 2011</a:t>
            </a:r>
            <a:r>
              <a:rPr lang="ro-RO" sz="1000" dirty="0" smtClean="0"/>
              <a:t/>
            </a:r>
            <a:br>
              <a:rPr lang="ro-RO" sz="1000" dirty="0" smtClean="0"/>
            </a:br>
            <a:r>
              <a:rPr lang="ro-RO" sz="1000" dirty="0" smtClean="0"/>
              <a:t>Proba de evaluare a competenţelor digitale</a:t>
            </a:r>
            <a:r>
              <a:rPr lang="en-US" sz="1000" dirty="0" smtClean="0"/>
              <a:t> – document de </a:t>
            </a:r>
            <a:r>
              <a:rPr lang="en-US" sz="1000" dirty="0" err="1" smtClean="0"/>
              <a:t>lucru</a:t>
            </a:r>
            <a:endParaRPr lang="en-US" sz="1000" dirty="0" smtClean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76400"/>
            <a:ext cx="4267200" cy="3962400"/>
          </a:xfrm>
        </p:spPr>
        <p:txBody>
          <a:bodyPr/>
          <a:lstStyle/>
          <a:p>
            <a:pPr marL="0" indent="292100" algn="just" eaLnBrk="1" hangingPunct="1">
              <a:buFontTx/>
              <a:buNone/>
            </a:pPr>
            <a:r>
              <a:rPr lang="ro-RO" sz="1200" smtClean="0"/>
              <a:t>Chiar economiile cele mai dinamice, care au promovat progresul tehnic şi au înregistrat creşteri rapide la nivelul capacităţilor de producţie, nu au putut asigura o creştere economică permanentă.</a:t>
            </a:r>
            <a:r>
              <a:rPr lang="en-US" sz="1200" smtClean="0"/>
              <a:t> </a:t>
            </a:r>
            <a:r>
              <a:rPr lang="ro-RO" sz="1200" smtClean="0"/>
              <a:t>Creşterea economică din anumite perioade de timp a fost urmată de recesiune şi depresiune, cu alte cuvinte, de scăderea nivelului producţiei şi a gradului de ocupare a forţei de muncă, de şomaj și inflaţie.</a:t>
            </a:r>
          </a:p>
          <a:p>
            <a:pPr marL="0" indent="292100" algn="just" eaLnBrk="1" hangingPunct="1">
              <a:buFontTx/>
              <a:buNone/>
            </a:pPr>
            <a:r>
              <a:rPr lang="ro-RO" sz="1200" smtClean="0"/>
              <a:t>Activitatea economică evoluează ciclic, înregistrând creşteri şi căderi periodice.</a:t>
            </a:r>
          </a:p>
          <a:p>
            <a:pPr marL="0" indent="292100" algn="just" eaLnBrk="1" hangingPunct="1">
              <a:buFontTx/>
              <a:buNone/>
            </a:pPr>
            <a:r>
              <a:rPr lang="ro-RO" sz="1200" smtClean="0"/>
              <a:t>Activitatea economică este fluctuantă. Unele fluctuaţii reprezintă variaţii sezoniere ale activităţii desfăşurate, însă altele sunt periodice şi ţin de o evoluţie ciclică a economiei.</a:t>
            </a:r>
          </a:p>
          <a:p>
            <a:pPr marL="0" indent="292100" algn="just" eaLnBrk="1" hangingPunct="1">
              <a:buFontTx/>
              <a:buNone/>
            </a:pPr>
            <a:r>
              <a:rPr lang="ro-RO" sz="1200" smtClean="0"/>
              <a:t>Ciclul economic este intervalul dintre două perioade succesive de creştere economică.</a:t>
            </a:r>
            <a:r>
              <a:rPr lang="en-US" sz="1200" smtClean="0"/>
              <a:t>[ …]</a:t>
            </a:r>
            <a:r>
              <a:rPr lang="ro-RO" sz="1200" smtClean="0"/>
              <a:t> </a:t>
            </a:r>
          </a:p>
          <a:p>
            <a:pPr marL="0" indent="292100" algn="just" eaLnBrk="1" hangingPunct="1">
              <a:buFontTx/>
              <a:buNone/>
            </a:pPr>
            <a:r>
              <a:rPr lang="ro-RO" sz="1200" smtClean="0"/>
              <a:t>Fiecare ciclu economic are o anumită intensitate şi durată şi se deosebeşte, prin acestea, de celelalte, deşi presupune parcurgerea aceloraşi patru faze. Periodicitatea medie a unui ciclu este de 8-10 ani.</a:t>
            </a:r>
            <a:r>
              <a:rPr lang="en-GB" sz="1200" smtClean="0"/>
              <a:t>[…]</a:t>
            </a:r>
            <a:endParaRPr lang="en-US" sz="1200" smtClean="0"/>
          </a:p>
        </p:txBody>
      </p:sp>
      <p:pic>
        <p:nvPicPr>
          <p:cNvPr id="3079" name="Picture 7" descr="comp_i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81600" y="1752600"/>
            <a:ext cx="3371850" cy="337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/>
          <a:lstStyle/>
          <a:p>
            <a:pPr algn="l" eaLnBrk="1" hangingPunct="1"/>
            <a:r>
              <a:rPr lang="ro-RO" sz="1000" dirty="0" smtClean="0"/>
              <a:t>Examenul de bacalaureat 2011</a:t>
            </a:r>
            <a:r>
              <a:rPr lang="ro-RO" sz="1000" dirty="0" smtClean="0"/>
              <a:t/>
            </a:r>
            <a:br>
              <a:rPr lang="ro-RO" sz="1000" dirty="0" smtClean="0"/>
            </a:br>
            <a:r>
              <a:rPr lang="ro-RO" sz="1000" dirty="0" smtClean="0"/>
              <a:t>Proba de evaluare a competenţelor digitale</a:t>
            </a:r>
            <a:r>
              <a:rPr lang="en-US" sz="1000" dirty="0" smtClean="0"/>
              <a:t> – document de </a:t>
            </a:r>
            <a:r>
              <a:rPr lang="en-US" sz="1000" dirty="0" err="1" smtClean="0"/>
              <a:t>lucru</a:t>
            </a:r>
            <a:endParaRPr lang="en-US" sz="1000" dirty="0" smtClean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524000"/>
            <a:ext cx="8153400" cy="4038600"/>
          </a:xfrm>
        </p:spPr>
        <p:txBody>
          <a:bodyPr/>
          <a:lstStyle/>
          <a:p>
            <a:pPr marL="177800" indent="457200" eaLnBrk="1" hangingPunct="1">
              <a:lnSpc>
                <a:spcPct val="80000"/>
              </a:lnSpc>
              <a:buFontTx/>
              <a:buNone/>
            </a:pPr>
            <a:r>
              <a:rPr lang="ro-RO" sz="1200" smtClean="0"/>
              <a:t>Şomajul este un dezechilibru economic care constă în existenţa unui surplus de ofertă pe piaţa forţei de muncă.</a:t>
            </a:r>
            <a:endParaRPr lang="en-GB" sz="1200" smtClean="0"/>
          </a:p>
          <a:p>
            <a:pPr marL="177800" indent="457200" eaLnBrk="1" hangingPunct="1">
              <a:lnSpc>
                <a:spcPct val="80000"/>
              </a:lnSpc>
              <a:buFontTx/>
              <a:buNone/>
            </a:pPr>
            <a:endParaRPr lang="en-GB" sz="1200" smtClean="0"/>
          </a:p>
          <a:p>
            <a:pPr marL="177800" indent="457200" eaLnBrk="1" hangingPunct="1">
              <a:lnSpc>
                <a:spcPct val="80000"/>
              </a:lnSpc>
              <a:buFontTx/>
              <a:buAutoNum type="arabicPeriod"/>
            </a:pPr>
            <a:r>
              <a:rPr lang="ro-RO" sz="1200" smtClean="0"/>
              <a:t>Populaţia totală cuprinde:</a:t>
            </a:r>
          </a:p>
          <a:p>
            <a:pPr marL="977900" lvl="1" indent="279400" eaLnBrk="1" hangingPunct="1">
              <a:lnSpc>
                <a:spcPct val="80000"/>
              </a:lnSpc>
              <a:buFontTx/>
              <a:buAutoNum type="alphaLcParenR"/>
            </a:pPr>
            <a:r>
              <a:rPr lang="ro-RO" sz="1200" smtClean="0"/>
              <a:t> populaţie inaptă</a:t>
            </a:r>
          </a:p>
          <a:p>
            <a:pPr marL="977900" lvl="1" indent="279400" eaLnBrk="1" hangingPunct="1">
              <a:lnSpc>
                <a:spcPct val="80000"/>
              </a:lnSpc>
              <a:buFontTx/>
              <a:buAutoNum type="alphaLcParenR"/>
            </a:pPr>
            <a:r>
              <a:rPr lang="ro-RO" sz="1200" smtClean="0"/>
              <a:t> populaţie aptă, dar care nu este disponibilă</a:t>
            </a:r>
          </a:p>
          <a:p>
            <a:pPr marL="977900" lvl="1" indent="279400" eaLnBrk="1" hangingPunct="1">
              <a:lnSpc>
                <a:spcPct val="80000"/>
              </a:lnSpc>
              <a:buFontTx/>
              <a:buAutoNum type="alphaLcParenR"/>
            </a:pPr>
            <a:r>
              <a:rPr lang="ro-RO" sz="1200" smtClean="0"/>
              <a:t> forţa de muncă - populaţia ocupată</a:t>
            </a:r>
          </a:p>
          <a:p>
            <a:pPr marL="977900" lvl="1" indent="279400" eaLnBrk="1" hangingPunct="1">
              <a:lnSpc>
                <a:spcPct val="80000"/>
              </a:lnSpc>
              <a:buFontTx/>
              <a:buAutoNum type="alphaLcParenR"/>
            </a:pPr>
            <a:r>
              <a:rPr lang="ro-RO" sz="1200" smtClean="0"/>
              <a:t> şomeri.</a:t>
            </a:r>
          </a:p>
          <a:p>
            <a:pPr marL="177800" indent="457200" eaLnBrk="1" hangingPunct="1">
              <a:lnSpc>
                <a:spcPct val="80000"/>
              </a:lnSpc>
              <a:buFontTx/>
              <a:buAutoNum type="arabicPeriod"/>
            </a:pPr>
            <a:r>
              <a:rPr lang="ro-RO" sz="1200" smtClean="0"/>
              <a:t>Tipuri de şomaj:</a:t>
            </a:r>
          </a:p>
          <a:p>
            <a:pPr marL="977900" lvl="1" indent="279400" eaLnBrk="1" hangingPunct="1">
              <a:lnSpc>
                <a:spcPct val="80000"/>
              </a:lnSpc>
              <a:buFontTx/>
              <a:buAutoNum type="alphaLcParenR"/>
            </a:pPr>
            <a:r>
              <a:rPr lang="ro-RO" sz="1200" smtClean="0"/>
              <a:t> fricțional (voluntar sau sezonier);</a:t>
            </a:r>
          </a:p>
          <a:p>
            <a:pPr marL="977900" lvl="1" indent="279400" eaLnBrk="1" hangingPunct="1">
              <a:lnSpc>
                <a:spcPct val="80000"/>
              </a:lnSpc>
              <a:buFontTx/>
              <a:buAutoNum type="alphaLcParenR"/>
            </a:pPr>
            <a:r>
              <a:rPr lang="ro-RO" sz="1200" smtClean="0"/>
              <a:t> structural;</a:t>
            </a:r>
          </a:p>
          <a:p>
            <a:pPr marL="977900" lvl="1" indent="279400" eaLnBrk="1" hangingPunct="1">
              <a:lnSpc>
                <a:spcPct val="80000"/>
              </a:lnSpc>
              <a:buFontTx/>
              <a:buAutoNum type="alphaLcParenR"/>
            </a:pPr>
            <a:r>
              <a:rPr lang="ro-RO" sz="1200" smtClean="0"/>
              <a:t> ciclic.</a:t>
            </a:r>
          </a:p>
          <a:p>
            <a:pPr marL="177800" indent="457200" eaLnBrk="1" hangingPunct="1">
              <a:lnSpc>
                <a:spcPct val="80000"/>
              </a:lnSpc>
              <a:buFontTx/>
              <a:buAutoNum type="arabicPeriod"/>
            </a:pPr>
            <a:r>
              <a:rPr lang="ro-RO" sz="1200" smtClean="0"/>
              <a:t>Pentru a combate şomajul, statul promovează politici active de ocupare a forţei de muncă, adoptând măsuri precum:</a:t>
            </a:r>
          </a:p>
          <a:p>
            <a:pPr marL="977900" lvl="1" indent="279400" eaLnBrk="1" hangingPunct="1">
              <a:lnSpc>
                <a:spcPct val="80000"/>
              </a:lnSpc>
              <a:buFontTx/>
              <a:buAutoNum type="alphaLcParenR"/>
            </a:pPr>
            <a:r>
              <a:rPr lang="ro-RO" sz="1200" smtClean="0"/>
              <a:t> sprijinirea creării de locuri de muncă pentru şomeri;</a:t>
            </a:r>
          </a:p>
          <a:p>
            <a:pPr marL="977900" lvl="1" indent="279400" eaLnBrk="1" hangingPunct="1">
              <a:lnSpc>
                <a:spcPct val="80000"/>
              </a:lnSpc>
              <a:buFontTx/>
              <a:buAutoNum type="alphaLcParenR"/>
            </a:pPr>
            <a:r>
              <a:rPr lang="ro-RO" sz="1200" smtClean="0"/>
              <a:t> acordarea de facilităţi fiscale agenţilor economici care angajează şomeri;</a:t>
            </a:r>
          </a:p>
          <a:p>
            <a:pPr marL="977900" lvl="1" indent="279400" eaLnBrk="1" hangingPunct="1">
              <a:lnSpc>
                <a:spcPct val="80000"/>
              </a:lnSpc>
              <a:buFontTx/>
              <a:buAutoNum type="alphaLcParenR"/>
            </a:pPr>
            <a:r>
              <a:rPr lang="ro-RO" sz="1200" smtClean="0"/>
              <a:t> integrarea şomerilor în programe de recalificare și creştere a gradului de reintegrare a acestora;</a:t>
            </a:r>
          </a:p>
          <a:p>
            <a:pPr marL="977900" lvl="1" indent="279400" eaLnBrk="1" hangingPunct="1">
              <a:lnSpc>
                <a:spcPct val="80000"/>
              </a:lnSpc>
              <a:buFontTx/>
              <a:buAutoNum type="alphaLcParenR"/>
            </a:pPr>
            <a:r>
              <a:rPr lang="ro-RO" sz="1200" smtClean="0"/>
              <a:t> acordarea de subsidii agenţilor economici care angajează absolvenţi.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72</TotalTime>
  <Words>287</Words>
  <Application>Microsoft Office PowerPoint</Application>
  <PresentationFormat>On-screen Show (4:3)</PresentationFormat>
  <Paragraphs>26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Default Design</vt:lpstr>
      <vt:lpstr>CREŞTEREA ŞI DEZVOLTAREA ECONOMICĂ </vt:lpstr>
      <vt:lpstr>Examenul de bacalaureat 2011 Proba de evaluare a competenţelor digitale – document de lucru</vt:lpstr>
      <vt:lpstr>Examenul de bacalaureat 2011 Proba de evaluare a competenţelor digitale – document de lucru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CREŞTEREA ŞI DEZVOLTAREA ECONOMICĂ</dc:title>
  <dc:creator>CNEE</dc:creator>
  <cp:lastModifiedBy>CNCEIP2</cp:lastModifiedBy>
  <cp:revision>30</cp:revision>
  <cp:lastPrinted>1601-01-01T00:00:00Z</cp:lastPrinted>
  <dcterms:created xsi:type="dcterms:W3CDTF">1601-01-01T00:00:00Z</dcterms:created>
  <dcterms:modified xsi:type="dcterms:W3CDTF">2011-02-24T13:07:54Z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