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016" y="-1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00941F-7CFD-4CD1-A193-801D22B639FB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D13C3F-5504-4AC5-A1FB-B0DDBF61CC8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6F2490-9BE8-4757-B739-059994381E9D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8412C-8483-40FF-A847-D9856BD397D7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E08E6F-C4A2-40FA-AE0F-267FD0AC0C04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A71AD-876F-4AA5-A719-DF514EBFD606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490B7A-9EE0-4A95-BDF7-9B5E45E5B558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BFA37-D563-4B4D-84D5-423C32B95BA8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A2542D-303C-491B-AE23-565D52DEE1F3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67EEF8-41D7-4F98-8F1A-613752C1EEC1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D26816-8BAB-4319-8418-6A8F3D9E524C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A7440A-8125-48C4-8A0E-BE226263B9C6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8B0E8C-2F18-4BA7-A980-E7EBFA7B28BB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F8629-F83D-419B-A460-753D43521C0A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618B88-7980-4C80-9035-57ECFBCF5DC2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A1125-DF6A-4E05-B06A-452F7A8C18A7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0AAEE76-A325-41E4-910F-CA0654DF6FFC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B0AEB-C4CA-4F49-89B2-5644A33C2888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487BE6-8BEF-4C38-91F3-8B6FE1851502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98F78-18B1-471F-993A-EB159C73DFDA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DE36D8-D740-4235-BC49-805FA363EFE6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5C4619-0217-4E5E-89B8-229D899584E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0BA2C54-F9F4-4464-B3B5-89A3C478E605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45C40654-69E2-47C3-864E-AFA140E216BD}" type="slidenum">
              <a:rPr lang="ro-RO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b" anchorCtr="0">
            <a:normAutofit/>
          </a:bodyPr>
          <a:lstStyle/>
          <a:p>
            <a:pPr algn="l" eaLnBrk="1" hangingPunct="1"/>
            <a:r>
              <a:rPr lang="ro-RO" sz="1400" b="1" smtClean="0">
                <a:latin typeface="Arial" charset="0"/>
                <a:cs typeface="Arial" charset="0"/>
              </a:rPr>
              <a:t>REGATUL </a:t>
            </a:r>
            <a:r>
              <a:rPr lang="ro-RO" sz="1400" b="1" smtClean="0">
                <a:latin typeface="Arial" charset="0"/>
                <a:cs typeface="Arial" charset="0"/>
              </a:rPr>
              <a:t>DAC</a:t>
            </a:r>
            <a:endParaRPr lang="ro-RO" sz="1400" dirty="0" smtClean="0">
              <a:latin typeface="Arial" charset="0"/>
              <a:cs typeface="Arial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688" y="3886200"/>
            <a:ext cx="7286625" cy="1752600"/>
          </a:xfrm>
        </p:spPr>
        <p:txBody>
          <a:bodyPr>
            <a:normAutofit/>
          </a:bodyPr>
          <a:lstStyle/>
          <a:p>
            <a:pPr eaLnBrk="1" hangingPunct="1"/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Manualul de Istorie</a:t>
            </a:r>
            <a:r>
              <a:rPr lang="en-GB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,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 clasa a IX-a</a:t>
            </a:r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, Ioan Scurtu, Marian Curculescu, Constantin Dincă, Aurel Constantin Soare)</a:t>
            </a:r>
          </a:p>
          <a:p>
            <a:pPr eaLnBrk="1" hangingPunct="1"/>
            <a:endParaRPr lang="ro-RO" sz="1100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eaLnBrk="1" hangingPunct="1"/>
            <a:endParaRPr lang="ro-RO" smtClean="0">
              <a:solidFill>
                <a:srgbClr val="898989"/>
              </a:solidFill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u="sng" dirty="0" smtClean="0"/>
              <a:t>Examenul de bacalaureat naţional 2015</a:t>
            </a:r>
            <a:endParaRPr lang="en-US" sz="1000" u="sng" dirty="0" smtClean="0"/>
          </a:p>
          <a:p>
            <a:r>
              <a:rPr lang="ro-RO" sz="1000" u="sng" dirty="0" smtClean="0"/>
              <a:t>Proba de evaluare a competenţelor digitale – document de lucru</a:t>
            </a:r>
            <a:endParaRPr lang="en-US" sz="1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2015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341438"/>
            <a:ext cx="4248150" cy="5183187"/>
          </a:xfrm>
        </p:spPr>
        <p:txBody>
          <a:bodyPr>
            <a:normAutofit/>
          </a:bodyPr>
          <a:lstStyle/>
          <a:p>
            <a:pPr marL="0" indent="36195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Geto-dacii locuiau în spaţiul carpato-dunărean, făcând parte din neamul tracilor […]. Cea mai veche informaţie scrisă o furnizează Herodot care în anul</a:t>
            </a:r>
            <a:r>
              <a:rPr lang="en-US" sz="1200" dirty="0" smtClean="0">
                <a:latin typeface="Arial" charset="0"/>
              </a:rPr>
              <a:t> </a:t>
            </a:r>
            <a:r>
              <a:rPr lang="ro-RO" sz="1200" dirty="0" smtClean="0">
                <a:latin typeface="Arial" charset="0"/>
              </a:rPr>
              <a:t>514 </a:t>
            </a:r>
            <a:r>
              <a:rPr lang="ro-RO" sz="1200" dirty="0" err="1" smtClean="0">
                <a:latin typeface="Arial" charset="0"/>
              </a:rPr>
              <a:t>î.Hr</a:t>
            </a:r>
            <a:r>
              <a:rPr lang="en-GB" sz="1200" dirty="0" smtClean="0">
                <a:latin typeface="Arial" charset="0"/>
              </a:rPr>
              <a:t>.</a:t>
            </a:r>
            <a:r>
              <a:rPr lang="ro-RO" sz="1200" dirty="0" smtClean="0">
                <a:latin typeface="Arial" charset="0"/>
              </a:rPr>
              <a:t> îi aminteşte pe geţi, caracterizându-i drept  </a:t>
            </a:r>
            <a:r>
              <a:rPr lang="en-US" sz="1200" dirty="0" smtClean="0">
                <a:latin typeface="Arial" charset="0"/>
              </a:rPr>
              <a:t>“</a:t>
            </a:r>
            <a:r>
              <a:rPr lang="ro-RO" sz="1200" dirty="0" smtClean="0">
                <a:latin typeface="Arial" charset="0"/>
              </a:rPr>
              <a:t>cei mari viteji şi mai drepţi dintre traci”. </a:t>
            </a:r>
            <a:r>
              <a:rPr lang="en-GB" sz="1200" dirty="0" smtClean="0">
                <a:latin typeface="Arial" charset="0"/>
              </a:rPr>
              <a:t>[</a:t>
            </a:r>
            <a:r>
              <a:rPr lang="ro-RO" sz="1200" dirty="0" smtClean="0">
                <a:latin typeface="Arial" charset="0"/>
              </a:rPr>
              <a:t>…</a:t>
            </a:r>
            <a:r>
              <a:rPr lang="en-GB" sz="1200" dirty="0" smtClean="0">
                <a:latin typeface="Arial" charset="0"/>
              </a:rPr>
              <a:t>] </a:t>
            </a:r>
          </a:p>
          <a:p>
            <a:pPr marL="0" indent="36195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Factori interni: </a:t>
            </a:r>
            <a:r>
              <a:rPr lang="en-US" sz="1200" dirty="0" smtClean="0">
                <a:latin typeface="Arial" charset="0"/>
              </a:rPr>
              <a:t>“</a:t>
            </a:r>
            <a:r>
              <a:rPr lang="ro-RO" sz="1200" dirty="0" smtClean="0">
                <a:latin typeface="Arial" charset="0"/>
              </a:rPr>
              <a:t>liantul” religios bazat pe cultul lui </a:t>
            </a:r>
            <a:r>
              <a:rPr lang="ro-RO" sz="1200" dirty="0" err="1" smtClean="0">
                <a:latin typeface="Arial" charset="0"/>
              </a:rPr>
              <a:t>Zalmoxis</a:t>
            </a:r>
            <a:r>
              <a:rPr lang="ro-RO" sz="1200" dirty="0" smtClean="0">
                <a:latin typeface="Arial" charset="0"/>
              </a:rPr>
              <a:t>; progresul economic reprezentat de înfloritoarea civilizaţie a fierului; organizarea în triburi şi uniuni tribale conduse de şefi militari, având reşedinţe fortificate (</a:t>
            </a:r>
            <a:r>
              <a:rPr lang="ro-RO" sz="1200" dirty="0" err="1" smtClean="0">
                <a:latin typeface="Arial" charset="0"/>
              </a:rPr>
              <a:t>dava</a:t>
            </a:r>
            <a:r>
              <a:rPr lang="ro-RO" sz="1200" dirty="0" smtClean="0">
                <a:latin typeface="Arial" charset="0"/>
              </a:rPr>
              <a:t>); formarea aristocraţiei militare şi sacerdotale (tarabostes, </a:t>
            </a:r>
            <a:r>
              <a:rPr lang="ro-RO" sz="1200" dirty="0" err="1" smtClean="0">
                <a:latin typeface="Arial" charset="0"/>
              </a:rPr>
              <a:t>pileati</a:t>
            </a:r>
            <a:r>
              <a:rPr lang="ro-RO" sz="1200" dirty="0" smtClean="0">
                <a:latin typeface="Arial" charset="0"/>
              </a:rPr>
              <a:t>) […], devenită clasă politică conducătoare (majoritatea populaţiei o formau oamenii de rând, comati)[…]; puternica personalitate a unor căpetenii politico-militare, devenite adevăraţi regi locali, între care cel mai important avea să fie Burebista.[…]</a:t>
            </a:r>
          </a:p>
          <a:p>
            <a:pPr marL="0" indent="36195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Factori externi. Aflaţi în plin proces evolutiv specific epocii fierului, geto-dacii au cunoscut diverse influenţe externe în planul civilizaţiei materiale şi spirituale din partea celţilor, perşilor, sciţilor, grecilor, romanilor. </a:t>
            </a:r>
            <a:endParaRPr lang="en-GB" sz="1200" dirty="0" smtClean="0">
              <a:latin typeface="Arial" charset="0"/>
            </a:endParaRPr>
          </a:p>
          <a:p>
            <a:pPr marL="0" indent="36195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Situaţi în atenţia lumii greceşti până spre secolul al II-lea î.Hr., geto-dacii au intrat apoi în zona de influenţă a Romei.</a:t>
            </a:r>
            <a:endParaRPr lang="en-GB" sz="1200" dirty="0" smtClean="0">
              <a:latin typeface="Arial" charset="0"/>
            </a:endParaRPr>
          </a:p>
          <a:p>
            <a:pPr marL="0" indent="361950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În plan politico-militar, creşterea ameninţării celte şi îndeosebi romane, a grăbit procesul de constituire a stăpânirii lui Burebista. […]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1916113"/>
            <a:ext cx="3267075" cy="3267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2015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Decebal se recunoaşte client al Romei în anul: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87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89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106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en-US" sz="1200" smtClean="0">
                <a:latin typeface="Arial" charset="0"/>
                <a:cs typeface="Arial" charset="0"/>
              </a:rPr>
              <a:t>“</a:t>
            </a:r>
            <a:r>
              <a:rPr lang="ro-RO" sz="1200" smtClean="0">
                <a:latin typeface="Arial" charset="0"/>
                <a:cs typeface="Arial" charset="0"/>
              </a:rPr>
              <a:t>Cel dintâi şi cel mai mare </a:t>
            </a:r>
            <a:r>
              <a:rPr lang="en-GB" sz="1200" dirty="0" err="1" smtClean="0">
                <a:latin typeface="Arial" charset="0"/>
                <a:cs typeface="Arial" charset="0"/>
              </a:rPr>
              <a:t>rege</a:t>
            </a:r>
            <a:r>
              <a:rPr lang="ro-RO" sz="1200" dirty="0" smtClean="0">
                <a:latin typeface="Arial" charset="0"/>
                <a:cs typeface="Arial" charset="0"/>
              </a:rPr>
              <a:t> din  Tracia” a fost: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Burebista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Decebal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Deceneu</a:t>
            </a:r>
          </a:p>
          <a:p>
            <a:pPr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Pacea din anul 89 s-a încheiat între: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Decebal şi Domițian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Caesar şi Burebista</a:t>
            </a:r>
          </a:p>
          <a:p>
            <a:pPr marL="800100" lvl="1" indent="-3429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Decebal şi Caesar.</a:t>
            </a:r>
          </a:p>
          <a:p>
            <a:pPr eaLnBrk="1" hangingPunct="1">
              <a:buFont typeface="Arial" charset="0"/>
              <a:buNone/>
            </a:pPr>
            <a:endParaRPr lang="ro-RO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312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REGATUL DAC</vt:lpstr>
      <vt:lpstr>Examenul de bacalaureat naţional 2015 Proba de evaluare a competenţelor digitale – document de lucru</vt:lpstr>
      <vt:lpstr>Examenul de bacalaureat naţional 2015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</dc:creator>
  <cp:lastModifiedBy>Admin</cp:lastModifiedBy>
  <cp:revision>27</cp:revision>
  <dcterms:created xsi:type="dcterms:W3CDTF">2010-01-24T17:24:23Z</dcterms:created>
  <dcterms:modified xsi:type="dcterms:W3CDTF">2015-05-07T12:10:53Z</dcterms:modified>
</cp:coreProperties>
</file>